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0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83" r:id="rId9"/>
    <p:sldId id="269" r:id="rId10"/>
    <p:sldId id="270" r:id="rId11"/>
    <p:sldId id="272" r:id="rId12"/>
    <p:sldId id="264" r:id="rId13"/>
    <p:sldId id="271" r:id="rId14"/>
    <p:sldId id="273" r:id="rId15"/>
    <p:sldId id="265" r:id="rId16"/>
    <p:sldId id="274" r:id="rId17"/>
    <p:sldId id="275" r:id="rId18"/>
    <p:sldId id="276" r:id="rId19"/>
    <p:sldId id="277" r:id="rId20"/>
    <p:sldId id="278" r:id="rId21"/>
    <p:sldId id="266" r:id="rId22"/>
    <p:sldId id="279" r:id="rId23"/>
    <p:sldId id="280" r:id="rId24"/>
    <p:sldId id="281" r:id="rId25"/>
    <p:sldId id="267" r:id="rId26"/>
    <p:sldId id="268" r:id="rId27"/>
    <p:sldId id="282" r:id="rId28"/>
    <p:sldId id="284" r:id="rId2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84" d="100"/>
          <a:sy n="84" d="100"/>
        </p:scale>
        <p:origin x="-96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26B4B-E06C-47B9-B55B-16D891570C77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23C02-9BE5-4E15-BC23-48594AFF1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02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4A0F067-3A27-4D45-A3AD-5F6E74E7104B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สี่เหลี่ยมผืนผ้า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สี่เหลี่ยมผืนผ้า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ตัวเชื่อมต่อตรง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ตัวเชื่อมต่อตรง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สี่เหลี่ยมผืนผ้า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วงรี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วงรี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วงรี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EE06E74-19E9-488E-A2DF-02A0E37A576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F067-3A27-4D45-A3AD-5F6E74E7104B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06E74-19E9-488E-A2DF-02A0E37A57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F067-3A27-4D45-A3AD-5F6E74E7104B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06E74-19E9-488E-A2DF-02A0E37A57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ตัวแทนเนื้อหา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A0F067-3A27-4D45-A3AD-5F6E74E7104B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EE06E74-19E9-488E-A2DF-02A0E37A576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ตัวแทนท้ายกระดา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4A0F067-3A27-4D45-A3AD-5F6E74E7104B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สี่เหลี่ยมผืนผ้า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ตัวเชื่อมต่อตรง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ตัวเชื่อมต่อตรง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วงรี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วงรี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วงรี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ตัวเชื่อมต่อตรง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EE06E74-19E9-488E-A2DF-02A0E37A576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F067-3A27-4D45-A3AD-5F6E74E7104B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06E74-19E9-488E-A2DF-02A0E37A576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F067-3A27-4D45-A3AD-5F6E74E7104B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06E74-19E9-488E-A2DF-02A0E37A576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แทนเนื้อหา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2" name="ตัวแทนข้อความ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แทนข้อความ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6" name="ตัวแทน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A0F067-3A27-4D45-A3AD-5F6E74E7104B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EE06E74-19E9-488E-A2DF-02A0E37A576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F067-3A27-4D45-A3AD-5F6E74E7104B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06E74-19E9-488E-A2DF-02A0E37A57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วงรี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ตัวแทนเนื้อหา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1" name="ตัวแทนวันที่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4A0F067-3A27-4D45-A3AD-5F6E74E7104B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22" name="ตัวแทนหมายเลขภาพนิ่ง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EE06E74-19E9-488E-A2DF-02A0E37A576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ตัวแทนท้ายกระดา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วงรี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เชื่อมต่อตรง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ตัวเชื่อมต่อตรง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ตัวแทนวันที่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A0F067-3A27-4D45-A3AD-5F6E74E7104B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18" name="ตัวแทนหมายเลขภาพนิ่ง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EE06E74-19E9-488E-A2DF-02A0E37A576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ตัวแทนท้ายกระดา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4A0F067-3A27-4D45-A3AD-5F6E74E7104B}" type="datetimeFigureOut">
              <a:rPr lang="en-US" smtClean="0"/>
              <a:t>11/9/2018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วงรี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EE06E74-19E9-488E-A2DF-02A0E37A57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302098" y="1704613"/>
            <a:ext cx="6172200" cy="2952328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6000" dirty="0" smtClean="0">
                <a:latin typeface="Calibri"/>
                <a:ea typeface="Calibri"/>
                <a:cs typeface="TH SarabunIT๙"/>
              </a:rPr>
              <a:t/>
            </a:r>
            <a:br>
              <a:rPr lang="en-US" sz="6000" dirty="0" smtClean="0">
                <a:latin typeface="Calibri"/>
                <a:ea typeface="Calibri"/>
                <a:cs typeface="TH SarabunIT๙"/>
              </a:rPr>
            </a:br>
            <a:r>
              <a:rPr lang="th-TH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ea typeface="Calibri"/>
                <a:cs typeface="TH SarabunIT๙" pitchFamily="34" charset="-34"/>
              </a:rPr>
              <a:t>แผน</a:t>
            </a:r>
            <a:r>
              <a:rPr lang="th-TH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ea typeface="Calibri"/>
                <a:cs typeface="TH SarabunIT๙" pitchFamily="34" charset="-34"/>
              </a:rPr>
              <a:t>แม่บทส่งเสริม</a:t>
            </a:r>
            <a:r>
              <a:rPr lang="th-TH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ea typeface="Calibri"/>
                <a:cs typeface="TH SarabunIT๙" pitchFamily="34" charset="-34"/>
              </a:rPr>
              <a:t>คุณธรรม  เทศบาลเมืองตากใบ</a:t>
            </a:r>
            <a:br>
              <a:rPr lang="th-TH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ea typeface="Calibri"/>
                <a:cs typeface="TH SarabunIT๙" pitchFamily="34" charset="-34"/>
              </a:rPr>
            </a:br>
            <a:r>
              <a:rPr lang="th-TH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ea typeface="Calibri"/>
                <a:cs typeface="TH SarabunIT๙" pitchFamily="34" charset="-34"/>
              </a:rPr>
              <a:t>และ</a:t>
            </a: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ea typeface="Calibri"/>
                <a:cs typeface="TH SarabunIT๙" pitchFamily="34" charset="-34"/>
              </a:rPr>
              <a:t/>
            </a:r>
            <a:b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ea typeface="Calibri"/>
                <a:cs typeface="TH SarabunIT๙" pitchFamily="34" charset="-34"/>
              </a:rPr>
            </a:b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190379"/>
            <a:ext cx="6384925" cy="92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47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74320" lvl="0" indent="-274320" algn="ctr">
              <a:spcBef>
                <a:spcPts val="600"/>
              </a:spcBef>
            </a:pPr>
            <a:r>
              <a:rPr lang="en-US" sz="3600" b="1" cap="none" dirty="0" smtClean="0">
                <a:solidFill>
                  <a:prstClr val="black"/>
                </a:solidFill>
                <a:latin typeface="TH SarabunIT๙" pitchFamily="34" charset="-34"/>
                <a:ea typeface="+mn-ea"/>
                <a:cs typeface="TH SarabunIT๙" pitchFamily="34" charset="-34"/>
              </a:rPr>
              <a:t>         </a:t>
            </a:r>
            <a:r>
              <a:rPr lang="th-TH" sz="3600" b="1" cap="none" dirty="0" smtClean="0">
                <a:solidFill>
                  <a:prstClr val="black"/>
                </a:solidFill>
                <a:latin typeface="TH SarabunIT๙" pitchFamily="34" charset="-34"/>
                <a:ea typeface="+mn-ea"/>
                <a:cs typeface="TH SarabunIT๙" pitchFamily="34" charset="-34"/>
              </a:rPr>
              <a:t>มาตรการ</a:t>
            </a:r>
            <a:r>
              <a:rPr lang="th-TH" sz="3600" b="1" cap="none" dirty="0">
                <a:solidFill>
                  <a:prstClr val="black"/>
                </a:solidFill>
                <a:latin typeface="TH SarabunIT๙" pitchFamily="34" charset="-34"/>
                <a:ea typeface="+mn-ea"/>
                <a:cs typeface="TH SarabunIT๙" pitchFamily="34" charset="-34"/>
              </a:rPr>
              <a:t>ประหยัดการใช้พลังงาน</a:t>
            </a:r>
            <a:r>
              <a:rPr lang="th-TH" sz="3600" cap="none" dirty="0">
                <a:solidFill>
                  <a:prstClr val="black"/>
                </a:solidFill>
                <a:latin typeface="TH SarabunIT๙" pitchFamily="34" charset="-34"/>
                <a:ea typeface="+mn-ea"/>
                <a:cs typeface="TH SarabunIT๙" pitchFamily="34" charset="-34"/>
              </a:rPr>
              <a:t/>
            </a:r>
            <a:br>
              <a:rPr lang="th-TH" sz="3600" cap="none" dirty="0">
                <a:solidFill>
                  <a:prstClr val="black"/>
                </a:solidFill>
                <a:latin typeface="TH SarabunIT๙" pitchFamily="34" charset="-34"/>
                <a:ea typeface="+mn-ea"/>
                <a:cs typeface="TH SarabunIT๙" pitchFamily="34" charset="-34"/>
              </a:rPr>
            </a:br>
            <a:endParaRPr lang="en-US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"/>
          <a:stretch/>
        </p:blipFill>
        <p:spPr>
          <a:xfrm>
            <a:off x="1763688" y="1196752"/>
            <a:ext cx="5760640" cy="54210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630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46760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th-TH" sz="36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กิจกรรมเผยแพร่ข้อมูลข่าวสาร/ความรู้เกี่ยวกับการดำเนิน</a:t>
            </a:r>
            <a:r>
              <a:rPr lang="th-TH" sz="3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ชีวิต และ</a:t>
            </a:r>
            <a:r>
              <a:rPr lang="th-TH" sz="36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การพัฒนาตนเองตามหลักปรัชญาเศรษฐกิจพอเพียง รวมถึงหลักคุณธรรม จริยธรรม  ธรรมาภิบาล </a:t>
            </a:r>
            <a:r>
              <a:rPr lang="th-TH" sz="3200" b="1" u="sng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3200" b="1" u="sng" dirty="0">
                <a:latin typeface="TH SarabunIT๙" pitchFamily="34" charset="-34"/>
                <a:cs typeface="TH SarabunIT๙" pitchFamily="34" charset="-34"/>
              </a:rPr>
            </a:br>
            <a:endParaRPr lang="en-US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6" t="6931" r="6742" b="7379"/>
          <a:stretch/>
        </p:blipFill>
        <p:spPr>
          <a:xfrm>
            <a:off x="1259632" y="1628800"/>
            <a:ext cx="6336704" cy="4629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661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467600" cy="1143000"/>
          </a:xfrm>
        </p:spPr>
        <p:txBody>
          <a:bodyPr>
            <a:noAutofit/>
          </a:bodyPr>
          <a:lstStyle/>
          <a:p>
            <a:pPr lvl="0"/>
            <a:r>
              <a:rPr lang="th-TH" sz="4000" b="1" u="sng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ด้านวินัย</a:t>
            </a:r>
            <a:endParaRPr lang="en-US" sz="40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539552" y="1982337"/>
            <a:ext cx="7467600" cy="2598791"/>
          </a:xfrm>
        </p:spPr>
        <p:txBody>
          <a:bodyPr/>
          <a:lstStyle/>
          <a:p>
            <a:pPr lvl="0">
              <a:buFont typeface="Wingdings" pitchFamily="2" charset="2"/>
              <a:buChar char="q"/>
            </a:pP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โครงการ</a:t>
            </a: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พัฒนาศักยภาพบุคลากรภายใน</a:t>
            </a: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องค์กร</a:t>
            </a:r>
          </a:p>
          <a:p>
            <a:pPr lvl="0">
              <a:buFont typeface="Wingdings" pitchFamily="2" charset="2"/>
              <a:buChar char="q"/>
            </a:pP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การอบรมหลักสูตร การปลูกฝังวัฒนธรรมองค์กรในการรักษาวินัย </a:t>
            </a:r>
            <a:endParaRPr lang="th-TH" sz="3200" dirty="0" smtClean="0">
              <a:latin typeface="TH SarabunIT๙" pitchFamily="34" charset="-34"/>
              <a:cs typeface="TH SarabunIT๙" pitchFamily="34" charset="-34"/>
            </a:endParaRPr>
          </a:p>
          <a:p>
            <a:pPr marL="0" lvl="0" indent="0">
              <a:buNone/>
            </a:pP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  และ</a:t>
            </a: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การดำเนินงานตามหลักธรรมาภิบาล</a:t>
            </a:r>
            <a:endParaRPr lang="en-US" sz="3200" dirty="0">
              <a:latin typeface="TH SarabunIT๙" pitchFamily="34" charset="-34"/>
              <a:cs typeface="TH SarabunIT๙" pitchFamily="34" charset="-34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48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82216" y="260648"/>
            <a:ext cx="7467600" cy="1143000"/>
          </a:xfrm>
        </p:spPr>
        <p:txBody>
          <a:bodyPr/>
          <a:lstStyle/>
          <a:p>
            <a:pPr lvl="0" algn="ctr"/>
            <a:r>
              <a:rPr lang="th-TH" sz="36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โครงการพัฒนาศักยภาพบุคลากรภายในองค์กร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3200" b="1" dirty="0">
                <a:latin typeface="TH SarabunIT๙" pitchFamily="34" charset="-34"/>
                <a:cs typeface="TH SarabunIT๙" pitchFamily="34" charset="-34"/>
              </a:rPr>
            </a:br>
            <a:endParaRPr lang="en-US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3666432" cy="2836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96752"/>
            <a:ext cx="4021188" cy="28472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863916"/>
            <a:ext cx="4271776" cy="28554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908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12968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th-TH" sz="4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การอบรมหลักสูตร การปลูกฝังวัฒนธรรมองค์กรในการรักษาวินัย </a:t>
            </a:r>
            <a:r>
              <a:rPr lang="th-TH" sz="40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40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40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และ</a:t>
            </a:r>
            <a:r>
              <a:rPr lang="th-TH" sz="4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การดำเนินงานตามหลักธรรมาภิบาล</a:t>
            </a:r>
            <a:r>
              <a:rPr lang="en-US" sz="3200" b="1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3200" b="1" dirty="0">
                <a:latin typeface="TH SarabunIT๙" pitchFamily="34" charset="-34"/>
                <a:cs typeface="TH SarabunIT๙" pitchFamily="34" charset="-34"/>
              </a:rPr>
            </a:br>
            <a:endParaRPr lang="en-US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4588747" cy="3044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344" y="3495059"/>
            <a:ext cx="4571999" cy="3033712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219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467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th-TH" sz="4400" b="1" u="sng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ด้าน</a:t>
            </a:r>
            <a:r>
              <a:rPr lang="th-TH" sz="4400" b="1" u="sng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สุจริต</a:t>
            </a:r>
            <a:r>
              <a:rPr lang="th-TH" b="1" u="sng" dirty="0"/>
              <a:t/>
            </a:r>
            <a:br>
              <a:rPr lang="th-TH" b="1" u="sng" dirty="0"/>
            </a:b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7467600" cy="487375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 โครงการ</a:t>
            </a: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ฝึกอบรมการบริหารงาน</a:t>
            </a: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ตามหลัก</a:t>
            </a: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ธรรมาภิ</a:t>
            </a: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บาล</a:t>
            </a:r>
          </a:p>
          <a:p>
            <a:pPr>
              <a:buFont typeface="Wingdings" pitchFamily="2" charset="2"/>
              <a:buChar char="q"/>
            </a:pP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 โครงการ</a:t>
            </a: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จัดทำวารสารประชาสัมพันธ์</a:t>
            </a: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เทศบาลเมือง</a:t>
            </a: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ตาก</a:t>
            </a: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ใบ</a:t>
            </a:r>
          </a:p>
          <a:p>
            <a:pPr>
              <a:buFont typeface="Wingdings" pitchFamily="2" charset="2"/>
              <a:buChar char="q"/>
            </a:pP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 โครงการ</a:t>
            </a: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ฝึกอบรมคุณธรรมและจริยธรรมแก่ผู้บริหาร </a:t>
            </a: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สมาชิก           และ พนักงาน</a:t>
            </a: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เทศบาล</a:t>
            </a:r>
            <a:endParaRPr lang="en-US" sz="3200" dirty="0">
              <a:latin typeface="TH SarabunIT๙" pitchFamily="34" charset="-34"/>
              <a:cs typeface="TH SarabunIT๙" pitchFamily="34" charset="-34"/>
            </a:endParaRPr>
          </a:p>
          <a:p>
            <a:pPr>
              <a:buFont typeface="Wingdings" pitchFamily="2" charset="2"/>
              <a:buChar char="q"/>
            </a:pP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 โครงการ</a:t>
            </a: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ประกวดคำขวัญต่อต้านการทุจริต</a:t>
            </a:r>
            <a:endParaRPr lang="en-US" sz="3200" dirty="0">
              <a:latin typeface="TH SarabunIT๙" pitchFamily="34" charset="-34"/>
              <a:cs typeface="TH SarabunIT๙" pitchFamily="34" charset="-34"/>
            </a:endParaRPr>
          </a:p>
          <a:p>
            <a:pPr>
              <a:buFont typeface="Wingdings" pitchFamily="2" charset="2"/>
              <a:buChar char="q"/>
            </a:pP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 กิจกรรม</a:t>
            </a: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การติดป้ายประชาสัมพันธ์กรณีพบเห็นการทุจริต</a:t>
            </a:r>
            <a:endParaRPr lang="en-US" sz="3200" dirty="0">
              <a:latin typeface="TH SarabunIT๙" pitchFamily="34" charset="-34"/>
              <a:cs typeface="TH SarabunIT๙" pitchFamily="34" charset="-34"/>
            </a:endParaRPr>
          </a:p>
          <a:p>
            <a:pPr lvl="0"/>
            <a:endParaRPr lang="th-TH" b="1" u="sng" dirty="0" smtClean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48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โครงการฝึกอบรมการบริหารงานตามหลักธรรมาภิบาล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3200" b="1" dirty="0">
                <a:latin typeface="TH SarabunIT๙" pitchFamily="34" charset="-34"/>
                <a:cs typeface="TH SarabunIT๙" pitchFamily="34" charset="-34"/>
              </a:rPr>
            </a:br>
            <a:endParaRPr lang="en-US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7290943" cy="4873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368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74320" lvl="0" indent="-274320" algn="ctr">
              <a:spcBef>
                <a:spcPts val="600"/>
              </a:spcBef>
            </a:pPr>
            <a:r>
              <a:rPr lang="th-TH" sz="3600" b="1" cap="none" dirty="0">
                <a:solidFill>
                  <a:prstClr val="black"/>
                </a:solidFill>
                <a:latin typeface="TH SarabunIT๙" pitchFamily="34" charset="-34"/>
                <a:ea typeface="+mn-ea"/>
                <a:cs typeface="TH SarabunIT๙" pitchFamily="34" charset="-34"/>
              </a:rPr>
              <a:t>โครงการจัดทำวารสารประชาสัมพันธ์</a:t>
            </a:r>
            <a:r>
              <a:rPr lang="th-TH" sz="3600" b="1" cap="none" dirty="0" smtClean="0">
                <a:solidFill>
                  <a:prstClr val="black"/>
                </a:solidFill>
                <a:latin typeface="TH SarabunIT๙" pitchFamily="34" charset="-34"/>
                <a:ea typeface="+mn-ea"/>
                <a:cs typeface="TH SarabunIT๙" pitchFamily="34" charset="-34"/>
              </a:rPr>
              <a:t>เทศบาลเมือง</a:t>
            </a:r>
            <a:r>
              <a:rPr lang="th-TH" sz="3600" b="1" cap="none" dirty="0">
                <a:solidFill>
                  <a:prstClr val="black"/>
                </a:solidFill>
                <a:latin typeface="TH SarabunIT๙" pitchFamily="34" charset="-34"/>
                <a:ea typeface="+mn-ea"/>
                <a:cs typeface="TH SarabunIT๙" pitchFamily="34" charset="-34"/>
              </a:rPr>
              <a:t>ตากใบ</a:t>
            </a:r>
            <a:br>
              <a:rPr lang="th-TH" sz="3600" b="1" cap="none" dirty="0">
                <a:solidFill>
                  <a:prstClr val="black"/>
                </a:solidFill>
                <a:latin typeface="TH SarabunIT๙" pitchFamily="34" charset="-34"/>
                <a:ea typeface="+mn-ea"/>
                <a:cs typeface="TH SarabunIT๙" pitchFamily="34" charset="-34"/>
              </a:rPr>
            </a:br>
            <a:endParaRPr lang="en-US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052736"/>
            <a:ext cx="4608511" cy="5421089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3408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โครงการฝึกอบรมคุณธรรมและจริยธรรมแก่ผู้บริหาร </a:t>
            </a:r>
            <a:r>
              <a:rPr lang="th-TH" sz="32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สมาชิก</a:t>
            </a:r>
            <a:br>
              <a:rPr lang="th-TH" sz="32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32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และ</a:t>
            </a:r>
            <a:r>
              <a:rPr lang="th-TH" sz="32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พนักงาน</a:t>
            </a:r>
            <a:r>
              <a:rPr lang="th-TH" sz="32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เทศบาล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ตัวแทนเนื้อหา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7299032" cy="48736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8762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โครงการประกวดคำขวัญต่อต้านการ</a:t>
            </a:r>
            <a:r>
              <a:rPr lang="th-TH" sz="32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ทุจริต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747" y="3212976"/>
            <a:ext cx="4104456" cy="30360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ตัวแทนเนื้อหา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340768"/>
            <a:ext cx="5112568" cy="3764905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255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dirty="0" smtClean="0"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sz="4800" b="1" dirty="0" smtClean="0">
                <a:latin typeface="TH SarabunIT๙" pitchFamily="34" charset="-34"/>
                <a:cs typeface="TH SarabunIT๙" pitchFamily="34" charset="-34"/>
              </a:rPr>
            </a:br>
            <a:r>
              <a:rPr lang="th-TH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เป้าประสงค์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136904" cy="4873752"/>
          </a:xfrm>
        </p:spPr>
        <p:txBody>
          <a:bodyPr/>
          <a:lstStyle/>
          <a:p>
            <a:pPr algn="thaiDist"/>
            <a:r>
              <a:rPr lang="en-US" sz="2800" dirty="0">
                <a:latin typeface="TH SarabunIT๙" pitchFamily="34" charset="-34"/>
                <a:cs typeface="TH SarabunIT๙" pitchFamily="34" charset="-34"/>
              </a:rPr>
              <a:t>1.</a:t>
            </a: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เพื่อส่งเสริมและสร้างความตระหนักให้การปฏิบัติ</a:t>
            </a: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หน้าที่ของ</a:t>
            </a: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บุคลากร</a:t>
            </a: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เทศบาล เมือง</a:t>
            </a: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ตาก</a:t>
            </a: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ใบ ให้</a:t>
            </a: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เป็นไปตามมาตรฐาน ของคุณธรรม จริยธรรม และข้อบังคับจรรยาบรรณข้าราชการ </a:t>
            </a:r>
            <a:endParaRPr lang="en-US" sz="2800" dirty="0">
              <a:latin typeface="TH SarabunIT๙" pitchFamily="34" charset="-34"/>
              <a:cs typeface="TH SarabunIT๙" pitchFamily="34" charset="-34"/>
            </a:endParaRPr>
          </a:p>
          <a:p>
            <a:pPr algn="thaiDist"/>
            <a:r>
              <a:rPr lang="en-US" sz="2800" dirty="0">
                <a:latin typeface="TH SarabunIT๙" pitchFamily="34" charset="-34"/>
                <a:cs typeface="TH SarabunIT๙" pitchFamily="34" charset="-34"/>
              </a:rPr>
              <a:t>2.</a:t>
            </a: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เพื่อส่งเสริมให้บุคลากรเทศบาลเมืองตากใบ  สามารถขับเคลื่อนแผนแม่บทส่งเสริมคุณธรรม</a:t>
            </a: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เทศบาลเมือง</a:t>
            </a: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ตากใบ  ไดอย่างมีประสิทธิภาพและสัมฤทธิ์</a:t>
            </a: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ผล               </a:t>
            </a: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ตามเป้าหมาย </a:t>
            </a:r>
            <a:endParaRPr lang="en-US" sz="2800" dirty="0">
              <a:latin typeface="TH SarabunIT๙" pitchFamily="34" charset="-34"/>
              <a:cs typeface="TH SarabunIT๙" pitchFamily="34" charset="-34"/>
            </a:endParaRPr>
          </a:p>
          <a:p>
            <a:pPr algn="thaiDist"/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๓.เพื่อสร้างความรูความเข้าใจ ให้บุคลากรเทศบาลเมืองตากใบ ไดพัฒนา</a:t>
            </a: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ตนเอง         จน</a:t>
            </a: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สามารถเป็นแบบอย่างที่</a:t>
            </a: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ดี</a:t>
            </a:r>
            <a:r>
              <a:rPr lang="en-US" sz="2800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ในการพัฒนาตนเอง </a:t>
            </a: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ทางด้านพอเพียง วินัย  สุจริต </a:t>
            </a: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  จิต</a:t>
            </a: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อาสา           </a:t>
            </a:r>
            <a:endParaRPr lang="en-US" sz="2800" dirty="0">
              <a:latin typeface="TH SarabunIT๙" pitchFamily="34" charset="-34"/>
              <a:cs typeface="TH SarabunIT๙" pitchFamily="34" charset="-34"/>
            </a:endParaRPr>
          </a:p>
          <a:p>
            <a:pPr algn="thaiDist"/>
            <a:r>
              <a:rPr lang="en-US" sz="2800" dirty="0">
                <a:latin typeface="TH SarabunIT๙" pitchFamily="34" charset="-34"/>
                <a:cs typeface="TH SarabunIT๙" pitchFamily="34" charset="-34"/>
              </a:rPr>
              <a:t>4. </a:t>
            </a: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เพื่อสร้างจิตสำนึกในการคำนึงถึงประโยชนเพื่อส่วนรวม เป็นสำคัญ </a:t>
            </a:r>
            <a:endParaRPr lang="en-US" sz="2800" dirty="0">
              <a:latin typeface="TH SarabunIT๙" pitchFamily="34" charset="-34"/>
              <a:cs typeface="TH SarabunIT๙" pitchFamily="34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77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467600" cy="1143000"/>
          </a:xfrm>
        </p:spPr>
        <p:txBody>
          <a:bodyPr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กิจกรรมการติดป้ายประชาสัมพันธ์กรณีพบเห็นการ</a:t>
            </a:r>
            <a:r>
              <a:rPr lang="th-TH" sz="32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ทุจริต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ตัวแทนเนื้อหา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72816"/>
            <a:ext cx="7467600" cy="3737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165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th-TH" sz="4000" b="1" u="sng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ด้านจิตอาสา</a:t>
            </a:r>
            <a:r>
              <a:rPr lang="th-TH" b="1" u="sng" dirty="0"/>
              <a:t/>
            </a:r>
            <a:br>
              <a:rPr lang="th-TH" b="1" u="sng" dirty="0"/>
            </a:b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539552" y="1196752"/>
            <a:ext cx="7467600" cy="482453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โครงการ</a:t>
            </a: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ชุมชนสะอาด</a:t>
            </a:r>
            <a:endParaRPr lang="en-US" sz="3200" dirty="0">
              <a:latin typeface="TH SarabunIT๙" pitchFamily="34" charset="-34"/>
              <a:cs typeface="TH SarabunIT๙" pitchFamily="34" charset="-34"/>
            </a:endParaRPr>
          </a:p>
          <a:p>
            <a:pPr>
              <a:buFont typeface="Wingdings" pitchFamily="2" charset="2"/>
              <a:buChar char="q"/>
            </a:pP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โครงการฝึกอบรมและปลูกจิตสำนึกร่วมกันอนุรักษ์ทรัพยากรธรรมชาติและสิ่งแวดล้อมในเขต</a:t>
            </a: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เทศบาล</a:t>
            </a:r>
          </a:p>
          <a:p>
            <a:pPr>
              <a:buFont typeface="Wingdings" pitchFamily="2" charset="2"/>
              <a:buChar char="q"/>
            </a:pP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กิจกรรมตามโครงการท้องถิ่นไทยใส่ใจความสะอาด คนใน</a:t>
            </a: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ชาติ        มี</a:t>
            </a: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ความสุข </a:t>
            </a:r>
            <a:r>
              <a:rPr lang="en-US" sz="3200" dirty="0" smtClean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en-US" sz="3200" dirty="0">
                <a:latin typeface="TH SarabunIT๙" pitchFamily="34" charset="-34"/>
                <a:cs typeface="TH SarabunIT๙" pitchFamily="34" charset="-34"/>
              </a:rPr>
              <a:t>Big Cleaning </a:t>
            </a:r>
            <a:r>
              <a:rPr lang="en-US" sz="3200" dirty="0" smtClean="0">
                <a:latin typeface="TH SarabunIT๙" pitchFamily="34" charset="-34"/>
                <a:cs typeface="TH SarabunIT๙" pitchFamily="34" charset="-34"/>
              </a:rPr>
              <a:t>Day</a:t>
            </a: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)</a:t>
            </a:r>
            <a:endParaRPr lang="en-US" sz="3200" dirty="0">
              <a:latin typeface="TH SarabunIT๙" pitchFamily="34" charset="-34"/>
              <a:cs typeface="TH SarabunIT๙" pitchFamily="34" charset="-34"/>
            </a:endParaRP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48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52498" y="260648"/>
            <a:ext cx="7467600" cy="854968"/>
          </a:xfrm>
        </p:spPr>
        <p:txBody>
          <a:bodyPr>
            <a:normAutofit/>
          </a:bodyPr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โครงการชุมชน</a:t>
            </a:r>
            <a:r>
              <a:rPr lang="th-TH" sz="3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สะอาด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6" name="ตัวแทนเนื้อหา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5022830" cy="33328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097" y="3297363"/>
            <a:ext cx="4572001" cy="30337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6250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โครงการฝึกอบรมและปลูกจิตสำนึกร่วมกันอนุรักษ์ทรัพยากรธรรมชาติและสิ่งแวดล้อมในเขต</a:t>
            </a:r>
            <a:r>
              <a:rPr lang="th-TH" sz="3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เทศบาล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1" y="3068960"/>
            <a:ext cx="5114603" cy="3393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ตัวแทนเนื้อหา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5239871" cy="3476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318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th-TH" sz="36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กิจกรรมตามโครงการท้องถิ่นไทยใส่ใจความสะอาด </a:t>
            </a:r>
            <a:r>
              <a:rPr lang="th-TH" sz="3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3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sz="3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คน</a:t>
            </a:r>
            <a:r>
              <a:rPr lang="th-TH" sz="36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ในชาติมีความสุข </a:t>
            </a:r>
            <a:r>
              <a:rPr lang="en-US" sz="36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(</a:t>
            </a:r>
            <a:r>
              <a:rPr lang="en-US" sz="36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Big Cleaning Day</a:t>
            </a:r>
            <a:r>
              <a:rPr lang="th-TH" sz="36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)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988" y="1556792"/>
            <a:ext cx="5006082" cy="3600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ตัวแทนเนื้อหา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73016"/>
            <a:ext cx="4536504" cy="2684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2510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th-TH" sz="3600" b="1" u="sng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ด้านอื่นๆ</a:t>
            </a:r>
            <a:r>
              <a:rPr lang="th-TH" b="1" u="sng" dirty="0"/>
              <a:t/>
            </a:r>
            <a:br>
              <a:rPr lang="th-TH" b="1" u="sng" dirty="0"/>
            </a:b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467600" cy="4873752"/>
          </a:xfrm>
        </p:spPr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ด้าน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เทิดทูน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สถาบันพระมหากษัตริย์</a:t>
            </a:r>
          </a:p>
          <a:p>
            <a:pPr>
              <a:buFont typeface="Wingdings" pitchFamily="2" charset="2"/>
              <a:buChar char="q"/>
            </a:pP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โครงการจัดงานวันพ่อแห่งชาติ</a:t>
            </a:r>
            <a:endParaRPr lang="en-US" sz="2800" dirty="0">
              <a:latin typeface="TH SarabunIT๙" pitchFamily="34" charset="-34"/>
              <a:cs typeface="TH SarabunIT๙" pitchFamily="34" charset="-34"/>
            </a:endParaRPr>
          </a:p>
          <a:p>
            <a:pPr lvl="0">
              <a:buFont typeface="Wingdings" pitchFamily="2" charset="2"/>
              <a:buChar char="q"/>
            </a:pP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โครงการจัดงานวันปิย</a:t>
            </a: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มหาราช</a:t>
            </a:r>
          </a:p>
          <a:p>
            <a:pPr>
              <a:buFont typeface="Wingdings" pitchFamily="2" charset="2"/>
              <a:buChar char="q"/>
            </a:pP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โครงการจัดงานวันแม่แห่งชาติ</a:t>
            </a:r>
            <a:endParaRPr lang="en-US" sz="2800" dirty="0">
              <a:latin typeface="TH SarabunIT๙" pitchFamily="34" charset="-34"/>
              <a:cs typeface="TH SarabunIT๙" pitchFamily="34" charset="-34"/>
            </a:endParaRPr>
          </a:p>
          <a:p>
            <a:pPr lvl="0">
              <a:buFont typeface="Wingdings" pitchFamily="2" charset="2"/>
              <a:buChar char="q"/>
            </a:pP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โครงการวันเฉลิมพระชนมพรรษาพระบาทสมเด็จพระเจ้าอยู่หัว รัชกาลที่ </a:t>
            </a: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๑๐</a:t>
            </a:r>
            <a:endParaRPr lang="th-TH" sz="2800" b="1" u="sng" dirty="0" smtClean="0">
              <a:latin typeface="TH SarabunIT๙" pitchFamily="34" charset="-34"/>
              <a:cs typeface="TH SarabunIT๙" pitchFamily="34" charset="-34"/>
            </a:endParaRPr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74" y="3645024"/>
            <a:ext cx="4572001" cy="3052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576" y="237205"/>
            <a:ext cx="3709251" cy="2476698"/>
          </a:xfrm>
          <a:prstGeom prst="ellipse">
            <a:avLst/>
          </a:prstGeom>
          <a:ln w="28575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380" y="3501007"/>
            <a:ext cx="4356312" cy="2908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748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31376" y="116632"/>
            <a:ext cx="7467600" cy="1143000"/>
          </a:xfrm>
        </p:spPr>
        <p:txBody>
          <a:bodyPr>
            <a:normAutofit/>
          </a:bodyPr>
          <a:lstStyle/>
          <a:p>
            <a:pPr lvl="0"/>
            <a:r>
              <a:rPr lang="th-TH" sz="3600" b="1" u="sng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ด้านอื่นๆ</a:t>
            </a:r>
            <a:r>
              <a:rPr lang="th-TH" b="1" u="sng" dirty="0"/>
              <a:t/>
            </a:r>
            <a:br>
              <a:rPr lang="th-TH" b="1" u="sng" dirty="0"/>
            </a:b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31376" y="692696"/>
            <a:ext cx="8149152" cy="2304256"/>
          </a:xfrm>
        </p:spPr>
        <p:txBody>
          <a:bodyPr>
            <a:normAutofit lnSpcReduction="10000"/>
          </a:bodyPr>
          <a:lstStyle/>
          <a:p>
            <a:pPr lvl="0">
              <a:buFont typeface="Wingdings" pitchFamily="2" charset="2"/>
              <a:buChar char="v"/>
            </a:pP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ด้าน</a:t>
            </a:r>
            <a:r>
              <a:rPr lang="th-TH" sz="3200" b="1" dirty="0">
                <a:latin typeface="TH SarabunIT๙" pitchFamily="34" charset="-34"/>
                <a:cs typeface="TH SarabunIT๙" pitchFamily="34" charset="-34"/>
              </a:rPr>
              <a:t>หลักธรรม </a:t>
            </a: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ศาสนา</a:t>
            </a:r>
          </a:p>
          <a:p>
            <a:pPr lvl="0">
              <a:buFont typeface="Wingdings" pitchFamily="2" charset="2"/>
              <a:buChar char="q"/>
            </a:pP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โครงการมุสลิม</a:t>
            </a: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สัมพันธ์</a:t>
            </a:r>
          </a:p>
          <a:p>
            <a:pPr>
              <a:buFont typeface="Wingdings" pitchFamily="2" charset="2"/>
              <a:buChar char="q"/>
            </a:pP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กิจกรรมเพิ่มความรู้ทางด้านศาสนาและสร้างจิตสำนึกให้บุคลากรมุสลิม</a:t>
            </a: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เทศบาล                  เมืองตากใบ</a:t>
            </a:r>
          </a:p>
          <a:p>
            <a:pPr>
              <a:buFont typeface="Wingdings" pitchFamily="2" charset="2"/>
              <a:buChar char="q"/>
            </a:pP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กิจกรรมกองทุน </a:t>
            </a: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วันละเหรียญช่วยเหลือผู้ยากไร้</a:t>
            </a:r>
            <a:endParaRPr lang="en-US" sz="2800" dirty="0">
              <a:latin typeface="TH SarabunIT๙" pitchFamily="34" charset="-34"/>
              <a:cs typeface="TH SarabunIT๙" pitchFamily="34" charset="-34"/>
            </a:endParaRPr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39039"/>
            <a:ext cx="4140625" cy="2908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120" y="3140968"/>
            <a:ext cx="3816760" cy="27647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091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th-TH" sz="3600" b="1" u="sng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ด้านอื่นๆ</a:t>
            </a:r>
            <a:r>
              <a:rPr lang="th-TH" b="1" u="sng" dirty="0"/>
              <a:t/>
            </a:r>
            <a:br>
              <a:rPr lang="th-TH" b="1" u="sng" dirty="0"/>
            </a:b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7467600" cy="4873752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th-TH" sz="3200" b="1" dirty="0" smtClean="0">
                <a:latin typeface="TH SarabunIT๙" pitchFamily="34" charset="-34"/>
                <a:cs typeface="TH SarabunIT๙" pitchFamily="34" charset="-34"/>
              </a:rPr>
              <a:t>ด้านหลักธรรม ศาสนา</a:t>
            </a:r>
          </a:p>
          <a:p>
            <a:pPr lvl="0">
              <a:buFont typeface="Wingdings" pitchFamily="2" charset="2"/>
              <a:buChar char="q"/>
            </a:pP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กิจกรรม หล่อเทียนพรรษาเนื่องในวันอาสาฬหบูชา</a:t>
            </a:r>
          </a:p>
          <a:p>
            <a:pPr lvl="0">
              <a:buFont typeface="Wingdings" pitchFamily="2" charset="2"/>
              <a:buChar char="q"/>
            </a:pPr>
            <a:r>
              <a:rPr lang="th-TH" sz="2800" dirty="0" smtClean="0">
                <a:latin typeface="TH SarabunIT๙" pitchFamily="34" charset="-34"/>
                <a:cs typeface="TH SarabunIT๙" pitchFamily="34" charset="-34"/>
              </a:rPr>
              <a:t>กิจกรรมลาก</a:t>
            </a:r>
            <a:r>
              <a:rPr lang="th-TH" sz="2800" dirty="0">
                <a:latin typeface="TH SarabunIT๙" pitchFamily="34" charset="-34"/>
                <a:cs typeface="TH SarabunIT๙" pitchFamily="34" charset="-34"/>
              </a:rPr>
              <a:t>เรือพระ เนื่องในวันออกพรรษา </a:t>
            </a:r>
            <a:endParaRPr lang="en-US" sz="2800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29" y="2708920"/>
            <a:ext cx="4525196" cy="34128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756" y="2678927"/>
            <a:ext cx="3817095" cy="3628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203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ภายใต้วิสัยทัศน์ </a:t>
            </a:r>
            <a:r>
              <a:rPr lang="en-US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: </a:t>
            </a:r>
            <a:r>
              <a:rPr lang="th-TH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“</a:t>
            </a:r>
            <a:r>
              <a:rPr lang="th-TH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ตากใบเมืองน่าอยู่   ประตูการค้าชายแดน”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728" y="1556792"/>
            <a:ext cx="6389935" cy="390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77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609613" y="1654703"/>
            <a:ext cx="360040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กระบวนการการจัดทำแผนแม่บทและแผนปฏิบัติการส่งเสริม</a:t>
            </a:r>
            <a:r>
              <a:rPr lang="th-TH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คุณธรรม เทศบาล</a:t>
            </a:r>
            <a:r>
              <a:rPr lang="th-TH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เมืองตากใบ</a:t>
            </a:r>
            <a:endParaRPr lang="en-US" dirty="0">
              <a:solidFill>
                <a:schemeClr val="tx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thaiDist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</a:pPr>
            <a:r>
              <a:rPr lang="th-TH" sz="3200" b="1" dirty="0">
                <a:latin typeface="Calibri"/>
                <a:ea typeface="Calibri"/>
                <a:cs typeface="TH SarabunIT๙"/>
              </a:rPr>
              <a:t>ขั้นตอนที่ ๑ ขั้นเตรียมการ</a:t>
            </a:r>
            <a:endParaRPr lang="en-US" sz="3200" dirty="0">
              <a:latin typeface="Calibri"/>
              <a:ea typeface="Calibri"/>
              <a:cs typeface="Cordia New"/>
            </a:endParaRPr>
          </a:p>
          <a:p>
            <a:pPr lvl="0" algn="thaiDi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endParaRPr lang="th-TH" sz="1600" b="1" dirty="0" smtClean="0">
              <a:latin typeface="Calibri"/>
              <a:ea typeface="Calibri"/>
              <a:cs typeface="TH SarabunIT๙"/>
            </a:endParaRPr>
          </a:p>
          <a:p>
            <a:pPr lvl="0" algn="thaiDi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th-TH" b="1" dirty="0" smtClean="0">
                <a:latin typeface="Calibri"/>
                <a:ea typeface="Calibri"/>
                <a:cs typeface="TH SarabunIT๙"/>
              </a:rPr>
              <a:t>ศึกษา</a:t>
            </a:r>
            <a:r>
              <a:rPr lang="th-TH" b="1" dirty="0">
                <a:latin typeface="Calibri"/>
                <a:ea typeface="Calibri"/>
                <a:cs typeface="TH SarabunIT๙"/>
              </a:rPr>
              <a:t>แผนแม่บทส่งเสริมคุณธรรมแห่งชาติ ฉบับที่ ๑ (พ.ศ. ๒๕๕๙ </a:t>
            </a:r>
            <a:r>
              <a:rPr lang="th-TH" b="1" dirty="0" smtClean="0">
                <a:latin typeface="Calibri"/>
                <a:ea typeface="Calibri"/>
                <a:cs typeface="TH SarabunIT๙"/>
              </a:rPr>
              <a:t>– ๒๕๖๔</a:t>
            </a:r>
            <a:r>
              <a:rPr lang="th-TH" b="1" dirty="0">
                <a:latin typeface="Calibri"/>
                <a:ea typeface="Calibri"/>
                <a:cs typeface="TH SarabunIT๙"/>
              </a:rPr>
              <a:t>)</a:t>
            </a:r>
            <a:endParaRPr lang="en-US" b="1" dirty="0">
              <a:latin typeface="Calibri"/>
              <a:ea typeface="Calibri"/>
              <a:cs typeface="Cordia New"/>
            </a:endParaRPr>
          </a:p>
          <a:p>
            <a:pPr lvl="0" algn="thaiDi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th-TH" b="1" dirty="0">
                <a:latin typeface="Calibri"/>
                <a:ea typeface="Calibri"/>
                <a:cs typeface="TH SarabunIT๙"/>
              </a:rPr>
              <a:t>ศึกษากฎหมาย/นโยบายที่</a:t>
            </a:r>
            <a:r>
              <a:rPr lang="th-TH" b="1" dirty="0" smtClean="0">
                <a:latin typeface="Calibri"/>
                <a:ea typeface="Calibri"/>
                <a:cs typeface="TH SarabunIT๙"/>
              </a:rPr>
              <a:t>เกี่ยวข้อง</a:t>
            </a:r>
          </a:p>
          <a:p>
            <a:pPr lvl="0" algn="thaiDist">
              <a:lnSpc>
                <a:spcPct val="115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th-TH" b="1" dirty="0" smtClean="0">
                <a:latin typeface="Calibri"/>
                <a:ea typeface="Calibri"/>
                <a:cs typeface="TH SarabunIT๙"/>
              </a:rPr>
              <a:t> </a:t>
            </a:r>
            <a:r>
              <a:rPr lang="th-TH" b="1" dirty="0">
                <a:latin typeface="Calibri"/>
                <a:ea typeface="Calibri"/>
                <a:cs typeface="TH SarabunIT๙"/>
              </a:rPr>
              <a:t>แต่งตั้งคณะทำงานจัดทำและขับเคลื่อนแผนแม่บทและแผนปฏิบัติการส่งเสริม</a:t>
            </a:r>
            <a:r>
              <a:rPr lang="th-TH" b="1" dirty="0" smtClean="0">
                <a:latin typeface="Calibri"/>
                <a:ea typeface="Calibri"/>
                <a:cs typeface="TH SarabunIT๙"/>
              </a:rPr>
              <a:t>คุณธรรมของ</a:t>
            </a:r>
            <a:r>
              <a:rPr lang="th-TH" b="1" dirty="0">
                <a:latin typeface="Calibri"/>
                <a:ea typeface="Calibri"/>
                <a:cs typeface="TH SarabunIT๙"/>
              </a:rPr>
              <a:t>เทศบาลเมืองตากใบ (ตามคำสั่งเทศบาลเมืองตากใบที่ ๑๙๓/๒๕๖๑ เรื่อง แต่งตั้งคณะทำงานจัดทำและขับเคลื่อนแผนแม่บทและแผนปฏิบัติการส่งเสริมคุณธรรมของเทศบาลเมืองตากใบ ลงวันที่ ๖ กันยายน ๒๕๖๑)</a:t>
            </a:r>
            <a:endParaRPr lang="en-US" b="1" dirty="0">
              <a:latin typeface="Calibri"/>
              <a:ea typeface="Calibri"/>
              <a:cs typeface="Cordia New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70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539552" y="1700808"/>
            <a:ext cx="360040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กระบวนการการจัดทำแผนแม่บทและแผนปฏิบัติการส่งเสริมคุณธรรม </a:t>
            </a:r>
            <a:r>
              <a:rPr lang="th-TH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เทศบาล</a:t>
            </a:r>
            <a:r>
              <a:rPr lang="th-TH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เมืองตากใบ</a:t>
            </a:r>
            <a:endParaRPr lang="en-US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thaiDist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</a:pPr>
            <a:r>
              <a:rPr lang="th-TH" sz="3200" b="1" dirty="0">
                <a:latin typeface="Calibri"/>
                <a:ea typeface="Calibri"/>
                <a:cs typeface="TH SarabunIT๙"/>
              </a:rPr>
              <a:t>ขั้นตอนที่ 2 ขั้น</a:t>
            </a:r>
            <a:r>
              <a:rPr lang="th-TH" sz="3200" b="1" dirty="0" smtClean="0">
                <a:latin typeface="Calibri"/>
                <a:ea typeface="Calibri"/>
                <a:cs typeface="TH SarabunIT๙"/>
              </a:rPr>
              <a:t>ดําเนินการ</a:t>
            </a:r>
          </a:p>
          <a:p>
            <a:pPr algn="thaiDist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th-TH" sz="2800" b="1" dirty="0">
                <a:latin typeface="Calibri"/>
                <a:ea typeface="Calibri"/>
                <a:cs typeface="TH SarabunIT๙"/>
              </a:rPr>
              <a:t> </a:t>
            </a:r>
            <a:r>
              <a:rPr lang="th-TH" b="1" dirty="0" smtClean="0">
                <a:latin typeface="Calibri"/>
                <a:ea typeface="Calibri"/>
                <a:cs typeface="TH SarabunIT๙"/>
              </a:rPr>
              <a:t>ประชุม</a:t>
            </a:r>
            <a:r>
              <a:rPr lang="th-TH" b="1" dirty="0">
                <a:latin typeface="Calibri"/>
                <a:ea typeface="Calibri"/>
                <a:cs typeface="TH SarabunIT๙"/>
              </a:rPr>
              <a:t>คณะทำงานจัดทำและขับเคลื่อนแผนแม่บทและแผนปฏิบัติการส่งเสริม</a:t>
            </a:r>
            <a:r>
              <a:rPr lang="th-TH" b="1" dirty="0" smtClean="0">
                <a:latin typeface="Calibri"/>
                <a:ea typeface="Calibri"/>
                <a:cs typeface="TH SarabunIT๙"/>
              </a:rPr>
              <a:t>คุณธรรมของ</a:t>
            </a:r>
            <a:r>
              <a:rPr lang="th-TH" b="1" dirty="0">
                <a:latin typeface="Calibri"/>
                <a:ea typeface="Calibri"/>
                <a:cs typeface="TH SarabunIT๙"/>
              </a:rPr>
              <a:t>เทศบาลเมืองตากใบ เพื่อพิจารณาการจัดทำแผนงาน/</a:t>
            </a:r>
            <a:r>
              <a:rPr lang="th-TH" b="1" dirty="0" smtClean="0">
                <a:latin typeface="Calibri"/>
                <a:ea typeface="Calibri"/>
                <a:cs typeface="TH SarabunIT๙"/>
              </a:rPr>
              <a:t>โครงการ                     ที่</a:t>
            </a:r>
            <a:r>
              <a:rPr lang="th-TH" b="1" dirty="0">
                <a:latin typeface="Calibri"/>
                <a:ea typeface="Calibri"/>
                <a:cs typeface="TH SarabunIT๙"/>
              </a:rPr>
              <a:t>เกี่ยวข้องกับการส่งเสริมคุณธรรม</a:t>
            </a:r>
            <a:r>
              <a:rPr lang="th-TH" b="1" dirty="0" smtClean="0">
                <a:latin typeface="Calibri"/>
                <a:ea typeface="Calibri"/>
                <a:cs typeface="TH SarabunIT๙"/>
              </a:rPr>
              <a:t>จริยธรรมของ</a:t>
            </a:r>
            <a:r>
              <a:rPr lang="th-TH" b="1" dirty="0">
                <a:latin typeface="Calibri"/>
                <a:ea typeface="Calibri"/>
                <a:cs typeface="TH SarabunIT๙"/>
              </a:rPr>
              <a:t>หน่วยงาน  เข้าร่วมหารือ เพื่อยกร่างแผนแม่บทและแผนปฏิบัติการส่งเสริมเทศบาลเมือง</a:t>
            </a:r>
            <a:r>
              <a:rPr lang="th-TH" b="1" dirty="0" smtClean="0">
                <a:latin typeface="Calibri"/>
                <a:ea typeface="Calibri"/>
                <a:cs typeface="TH SarabunIT๙"/>
              </a:rPr>
              <a:t>ตากใบ</a:t>
            </a:r>
            <a:endParaRPr lang="th-TH" b="1" dirty="0">
              <a:latin typeface="Calibri"/>
              <a:ea typeface="Calibri"/>
              <a:cs typeface="TH SarabunIT๙"/>
            </a:endParaRPr>
          </a:p>
          <a:p>
            <a:pPr marL="342900" lvl="0" indent="-342900" algn="thaiDist">
              <a:lnSpc>
                <a:spcPct val="115000"/>
              </a:lnSpc>
              <a:spcAft>
                <a:spcPts val="600"/>
              </a:spcAft>
              <a:buFont typeface="TH SarabunIT๙"/>
              <a:buChar char="-"/>
            </a:pPr>
            <a:endParaRPr lang="en-US" sz="1600" dirty="0">
              <a:latin typeface="Calibri"/>
              <a:ea typeface="Calibri"/>
              <a:cs typeface="Cordia New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64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683568" y="1628800"/>
            <a:ext cx="352839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กระบวนการการจัดทำแผนแม่บทและแผนปฏิบัติการส่งเสริมคุณธรรม </a:t>
            </a:r>
            <a:r>
              <a:rPr lang="th-TH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เทศบาล</a:t>
            </a:r>
            <a:r>
              <a:rPr lang="th-TH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เมืองตากใบ</a:t>
            </a:r>
            <a:endParaRPr lang="en-US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algn="thaiDist">
              <a:lnSpc>
                <a:spcPct val="115000"/>
              </a:lnSpc>
              <a:spcAft>
                <a:spcPts val="0"/>
              </a:spcAft>
            </a:pPr>
            <a:r>
              <a:rPr lang="th-TH" sz="3200" b="1" dirty="0">
                <a:latin typeface="Calibri"/>
                <a:ea typeface="Calibri"/>
                <a:cs typeface="TH SarabunIT๙"/>
              </a:rPr>
              <a:t>ขั้นตอนที่  3 ขั้นนำไปใช้</a:t>
            </a:r>
            <a:endParaRPr lang="en-US" sz="1800" dirty="0">
              <a:latin typeface="Calibri"/>
              <a:ea typeface="Calibri"/>
              <a:cs typeface="Cordia New"/>
            </a:endParaRPr>
          </a:p>
          <a:p>
            <a:pPr lvl="1" algn="thaiDist">
              <a:lnSpc>
                <a:spcPct val="115000"/>
              </a:lnSpc>
              <a:buFont typeface="Wingdings" pitchFamily="2" charset="2"/>
              <a:buChar char="v"/>
            </a:pPr>
            <a:r>
              <a:rPr lang="th-TH" sz="2400" b="1" dirty="0" smtClean="0">
                <a:latin typeface="Calibri"/>
                <a:ea typeface="Calibri"/>
                <a:cs typeface="TH SarabunIT๙"/>
              </a:rPr>
              <a:t>ทุก</a:t>
            </a:r>
            <a:r>
              <a:rPr lang="th-TH" sz="2400" b="1" dirty="0">
                <a:latin typeface="Calibri"/>
                <a:ea typeface="Calibri"/>
                <a:cs typeface="TH SarabunIT๙"/>
              </a:rPr>
              <a:t>สำนัก/กองภายใต้สังกัดเทศบาลเมืองตากใบร่วมกันขับเคลื่อนแผนแม่บทและแผนปฏิบัติ</a:t>
            </a:r>
            <a:r>
              <a:rPr lang="th-TH" sz="2400" b="1" dirty="0" smtClean="0">
                <a:latin typeface="Calibri"/>
                <a:ea typeface="Calibri"/>
                <a:cs typeface="TH SarabunIT๙"/>
              </a:rPr>
              <a:t>การส่งเสริม</a:t>
            </a:r>
            <a:r>
              <a:rPr lang="th-TH" sz="2400" b="1" dirty="0">
                <a:latin typeface="Calibri"/>
                <a:ea typeface="Calibri"/>
                <a:cs typeface="TH SarabunIT๙"/>
              </a:rPr>
              <a:t>คุณธรรมเทศบาลเมืองตาก</a:t>
            </a:r>
            <a:r>
              <a:rPr lang="th-TH" sz="2400" b="1" dirty="0" smtClean="0">
                <a:latin typeface="Calibri"/>
                <a:ea typeface="Calibri"/>
                <a:cs typeface="TH SarabunIT๙"/>
              </a:rPr>
              <a:t>ใบ</a:t>
            </a:r>
          </a:p>
          <a:p>
            <a:pPr lvl="1" algn="thaiDist">
              <a:lnSpc>
                <a:spcPct val="115000"/>
              </a:lnSpc>
              <a:buFont typeface="Wingdings" pitchFamily="2" charset="2"/>
              <a:buChar char="v"/>
            </a:pPr>
            <a:r>
              <a:rPr lang="th-TH" sz="2400" b="1" dirty="0">
                <a:latin typeface="TH SarabunIT๙" pitchFamily="34" charset="-34"/>
                <a:ea typeface="Calibri"/>
                <a:cs typeface="TH SarabunIT๙" pitchFamily="34" charset="-34"/>
              </a:rPr>
              <a:t>ฝ่ายเลขานุการติดตามประเมินผลการดำเนินงานตามแผน</a:t>
            </a:r>
            <a:r>
              <a:rPr lang="th-TH" sz="2400" b="1" dirty="0" smtClean="0">
                <a:latin typeface="TH SarabunIT๙" pitchFamily="34" charset="-34"/>
                <a:ea typeface="Calibri"/>
                <a:cs typeface="TH SarabunIT๙" pitchFamily="34" charset="-34"/>
              </a:rPr>
              <a:t>แม่บทและ</a:t>
            </a:r>
            <a:r>
              <a:rPr lang="th-TH" sz="2400" b="1" dirty="0">
                <a:latin typeface="TH SarabunIT๙" pitchFamily="34" charset="-34"/>
                <a:ea typeface="Calibri"/>
                <a:cs typeface="TH SarabunIT๙" pitchFamily="34" charset="-34"/>
              </a:rPr>
              <a:t>แผนปฏิบัติการส่งเสริมคุณธรรมเทศบาลเมืองตากใบ</a:t>
            </a:r>
            <a:endParaRPr lang="en-US" sz="2400" b="1" dirty="0">
              <a:latin typeface="TH SarabunIT๙" pitchFamily="34" charset="-34"/>
              <a:ea typeface="Calibri"/>
              <a:cs typeface="TH SarabunIT๙" pitchFamily="34" charset="-34"/>
            </a:endParaRPr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64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611560" y="1700808"/>
            <a:ext cx="345638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กระบวนการการจัดทำแผนแม่บทและแผนปฏิบัติการส่งเสริมคุณธรรม </a:t>
            </a:r>
            <a:r>
              <a:rPr lang="th-TH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เทศบาล</a:t>
            </a:r>
            <a:r>
              <a:rPr lang="th-TH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เมืองตากใบ</a:t>
            </a:r>
            <a:endParaRPr lang="en-US" dirty="0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thaiDist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</a:pPr>
            <a:r>
              <a:rPr lang="th-TH" sz="3200" b="1" dirty="0">
                <a:latin typeface="Calibri"/>
                <a:ea typeface="Calibri"/>
                <a:cs typeface="TH SarabunIT๙"/>
              </a:rPr>
              <a:t>ขั้นตอนที่  4 ขั้นปรับปรุง</a:t>
            </a:r>
          </a:p>
          <a:p>
            <a:pPr lvl="1" algn="thaiDist">
              <a:lnSpc>
                <a:spcPct val="115000"/>
              </a:lnSpc>
              <a:spcBef>
                <a:spcPts val="1800"/>
              </a:spcBef>
              <a:buFont typeface="Wingdings" pitchFamily="2" charset="2"/>
              <a:buChar char="v"/>
            </a:pPr>
            <a:r>
              <a:rPr lang="th-TH" sz="2800" b="1" dirty="0">
                <a:latin typeface="Calibri"/>
                <a:ea typeface="Calibri"/>
                <a:cs typeface="TH SarabunIT๙"/>
              </a:rPr>
              <a:t> </a:t>
            </a:r>
            <a:r>
              <a:rPr lang="th-TH" sz="2400" b="1" dirty="0" smtClean="0">
                <a:latin typeface="Calibri"/>
                <a:ea typeface="Calibri"/>
                <a:cs typeface="TH SarabunIT๙"/>
              </a:rPr>
              <a:t>ทบทวน</a:t>
            </a:r>
            <a:r>
              <a:rPr lang="th-TH" sz="2400" b="1" dirty="0">
                <a:latin typeface="Calibri"/>
                <a:ea typeface="Calibri"/>
                <a:cs typeface="TH SarabunIT๙"/>
              </a:rPr>
              <a:t>/ปรับแผนปฏิบัติการใน</a:t>
            </a:r>
            <a:r>
              <a:rPr lang="th-TH" sz="2400" b="1" dirty="0" err="1">
                <a:latin typeface="Calibri"/>
                <a:ea typeface="Calibri"/>
                <a:cs typeface="TH SarabunIT๙"/>
              </a:rPr>
              <a:t>ไตรมาส</a:t>
            </a:r>
            <a:r>
              <a:rPr lang="th-TH" sz="2400" b="1" dirty="0">
                <a:latin typeface="Calibri"/>
                <a:ea typeface="Calibri"/>
                <a:cs typeface="TH SarabunIT๙"/>
              </a:rPr>
              <a:t>ที่ 2 ของแต่ละ</a:t>
            </a:r>
            <a:r>
              <a:rPr lang="th-TH" sz="2400" b="1" dirty="0" smtClean="0">
                <a:latin typeface="Calibri"/>
                <a:ea typeface="Calibri"/>
                <a:cs typeface="TH SarabunIT๙"/>
              </a:rPr>
              <a:t>ปีงบประมาณ</a:t>
            </a:r>
          </a:p>
          <a:p>
            <a:pPr lvl="1" algn="thaiDist">
              <a:lnSpc>
                <a:spcPct val="115000"/>
              </a:lnSpc>
              <a:spcBef>
                <a:spcPts val="1800"/>
              </a:spcBef>
              <a:buFont typeface="Wingdings" pitchFamily="2" charset="2"/>
              <a:buChar char="v"/>
            </a:pPr>
            <a:r>
              <a:rPr lang="th-TH" sz="2400" b="1" dirty="0" smtClean="0">
                <a:latin typeface="Calibri"/>
                <a:ea typeface="Calibri"/>
                <a:cs typeface="TH SarabunIT๙"/>
              </a:rPr>
              <a:t> ทบทวน</a:t>
            </a:r>
            <a:r>
              <a:rPr lang="th-TH" sz="2400" b="1" dirty="0">
                <a:latin typeface="Calibri"/>
                <a:ea typeface="Calibri"/>
                <a:cs typeface="TH SarabunIT๙"/>
              </a:rPr>
              <a:t>/ปรับปรุงแผนแม่บทส่งเสริมคุณธรรมเทศบาลเมืองตากใบ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64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ม้วนกระดาษแนวนอน 3"/>
          <p:cNvSpPr/>
          <p:nvPr/>
        </p:nvSpPr>
        <p:spPr>
          <a:xfrm>
            <a:off x="899592" y="1124744"/>
            <a:ext cx="7200800" cy="4176464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8064896" cy="3168352"/>
          </a:xfrm>
        </p:spPr>
        <p:txBody>
          <a:bodyPr>
            <a:normAutofit/>
          </a:bodyPr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itchFamily="34" charset="-34"/>
                <a:cs typeface="TH SarabunIT๙" pitchFamily="34" charset="-34"/>
              </a:rPr>
              <a:t>การพัฒนาบุคลากร </a:t>
            </a:r>
            <a:r>
              <a:rPr lang="th-TH" sz="40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/>
            </a:r>
            <a:br>
              <a:rPr lang="th-TH" sz="4000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ตามแผนปฏิบัติ</a:t>
            </a:r>
            <a:r>
              <a:rPr lang="th-TH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การส่งเสริมคุณธรรม เทศบาลเมืองตากใบ</a:t>
            </a:r>
            <a:r>
              <a:rPr lang="en-US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/>
            </a:r>
            <a:br>
              <a:rPr lang="en-US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th-TH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สรุปผลได้ดังนี้</a:t>
            </a:r>
            <a:br>
              <a:rPr lang="th-TH" b="1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42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u="sng" dirty="0" smtClean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ด้าน</a:t>
            </a:r>
            <a:r>
              <a:rPr lang="th-TH" sz="4000" b="1" u="sng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พอเพียง</a:t>
            </a:r>
            <a:r>
              <a:rPr lang="th-TH" sz="4000" b="1" dirty="0">
                <a:solidFill>
                  <a:schemeClr val="tx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q"/>
            </a:pP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 โครงการบริหารจัดการการใช้กระดาษภายในหน่วยงาน</a:t>
            </a:r>
          </a:p>
          <a:p>
            <a:pPr lvl="0">
              <a:buFont typeface="Wingdings" pitchFamily="2" charset="2"/>
              <a:buChar char="q"/>
            </a:pPr>
            <a:r>
              <a:rPr lang="th-TH" sz="3200" dirty="0"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มาตรการประหยัดการใช้พลังงาน</a:t>
            </a:r>
          </a:p>
          <a:p>
            <a:pPr lvl="0">
              <a:buFont typeface="Wingdings" pitchFamily="2" charset="2"/>
              <a:buChar char="q"/>
            </a:pPr>
            <a:r>
              <a:rPr lang="th-TH" sz="3200" dirty="0" smtClean="0">
                <a:latin typeface="TH SarabunIT๙" pitchFamily="34" charset="-34"/>
                <a:cs typeface="TH SarabunIT๙" pitchFamily="34" charset="-34"/>
              </a:rPr>
              <a:t> กิจกรรมเผยแพร่ข้อมูลข่าวสาร/ความรู้เกี่ยวกับการดำเนินชีวิตและการพัฒนาตนเอง   ตามหลักปรัชญาเศรษฐกิจพอเพียง รวมถึง   หลักคุณธรรม จริยธรรม  ธรรมาภิบาล </a:t>
            </a:r>
            <a:endParaRPr lang="th-TH" sz="3200" b="1" u="sng" dirty="0" smtClean="0">
              <a:latin typeface="TH SarabunIT๙" pitchFamily="34" charset="-34"/>
              <a:cs typeface="TH SarabunIT๙" pitchFamily="34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10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67600" cy="1143000"/>
          </a:xfrm>
        </p:spPr>
        <p:txBody>
          <a:bodyPr/>
          <a:lstStyle/>
          <a:p>
            <a:pPr marL="274320" lvl="0" indent="-274320" algn="ctr">
              <a:spcBef>
                <a:spcPts val="600"/>
              </a:spcBef>
            </a:pPr>
            <a:r>
              <a:rPr lang="th-TH" sz="3600" b="1" cap="none" dirty="0">
                <a:solidFill>
                  <a:prstClr val="black"/>
                </a:solidFill>
                <a:latin typeface="TH SarabunIT๙" pitchFamily="34" charset="-34"/>
                <a:ea typeface="+mn-ea"/>
                <a:cs typeface="TH SarabunIT๙" pitchFamily="34" charset="-34"/>
              </a:rPr>
              <a:t>โครงการบริหารจัดการการใช้กระดาษภายในหน่วยงาน</a:t>
            </a:r>
            <a:r>
              <a:rPr lang="th-TH" sz="3600" cap="none" dirty="0">
                <a:solidFill>
                  <a:prstClr val="black"/>
                </a:solidFill>
                <a:latin typeface="TH SarabunIT๙" pitchFamily="34" charset="-34"/>
                <a:ea typeface="+mn-ea"/>
                <a:cs typeface="TH SarabunIT๙" pitchFamily="34" charset="-34"/>
              </a:rPr>
              <a:t/>
            </a:r>
            <a:br>
              <a:rPr lang="th-TH" sz="3600" cap="none" dirty="0">
                <a:solidFill>
                  <a:prstClr val="black"/>
                </a:solidFill>
                <a:latin typeface="TH SarabunIT๙" pitchFamily="34" charset="-34"/>
                <a:ea typeface="+mn-ea"/>
                <a:cs typeface="TH SarabunIT๙" pitchFamily="34" charset="-34"/>
              </a:rPr>
            </a:br>
            <a:endParaRPr lang="en-US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0"/>
          <a:stretch/>
        </p:blipFill>
        <p:spPr>
          <a:xfrm rot="16200000">
            <a:off x="1646109" y="954291"/>
            <a:ext cx="5109483" cy="55944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669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ฉลียง">
  <a:themeElements>
    <a:clrScheme name="เฉลียง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เฉลียง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เฉลียง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271</TotalTime>
  <Words>751</Words>
  <Application>Microsoft Office PowerPoint</Application>
  <PresentationFormat>นำเสนอทางหน้าจอ (4:3)</PresentationFormat>
  <Paragraphs>72</Paragraphs>
  <Slides>28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28</vt:i4>
      </vt:variant>
    </vt:vector>
  </HeadingPairs>
  <TitlesOfParts>
    <vt:vector size="29" baseType="lpstr">
      <vt:lpstr>เฉลียง</vt:lpstr>
      <vt:lpstr> แผนแม่บทส่งเสริมคุณธรรม  เทศบาลเมืองตากใบ และ </vt:lpstr>
      <vt:lpstr> เป้าประสงค์ </vt:lpstr>
      <vt:lpstr>กระบวนการการจัดทำแผนแม่บทและแผนปฏิบัติการส่งเสริมคุณธรรม เทศบาลเมืองตากใบ</vt:lpstr>
      <vt:lpstr>กระบวนการการจัดทำแผนแม่บทและแผนปฏิบัติการส่งเสริมคุณธรรม  เทศบาลเมืองตากใบ</vt:lpstr>
      <vt:lpstr>กระบวนการการจัดทำแผนแม่บทและแผนปฏิบัติการส่งเสริมคุณธรรม  เทศบาลเมืองตากใบ</vt:lpstr>
      <vt:lpstr>กระบวนการการจัดทำแผนแม่บทและแผนปฏิบัติการส่งเสริมคุณธรรม  เทศบาลเมืองตากใบ</vt:lpstr>
      <vt:lpstr>การพัฒนาบุคลากร  ตามแผนปฏิบัติการส่งเสริมคุณธรรม เทศบาลเมืองตากใบ สรุปผลได้ดังนี้  </vt:lpstr>
      <vt:lpstr>ด้านพอเพียง </vt:lpstr>
      <vt:lpstr>โครงการบริหารจัดการการใช้กระดาษภายในหน่วยงาน </vt:lpstr>
      <vt:lpstr>         มาตรการประหยัดการใช้พลังงาน </vt:lpstr>
      <vt:lpstr>กิจกรรมเผยแพร่ข้อมูลข่าวสาร/ความรู้เกี่ยวกับการดำเนินชีวิต และการพัฒนาตนเองตามหลักปรัชญาเศรษฐกิจพอเพียง รวมถึงหลักคุณธรรม จริยธรรม  ธรรมาภิบาล  </vt:lpstr>
      <vt:lpstr>ด้านวินัย</vt:lpstr>
      <vt:lpstr>โครงการพัฒนาศักยภาพบุคลากรภายในองค์กร </vt:lpstr>
      <vt:lpstr>การอบรมหลักสูตร การปลูกฝังวัฒนธรรมองค์กรในการรักษาวินัย  และการดำเนินงานตามหลักธรรมาภิบาล </vt:lpstr>
      <vt:lpstr>ด้านสุจริต </vt:lpstr>
      <vt:lpstr>โครงการฝึกอบรมการบริหารงานตามหลักธรรมาภิบาล </vt:lpstr>
      <vt:lpstr>โครงการจัดทำวารสารประชาสัมพันธ์เทศบาลเมืองตากใบ </vt:lpstr>
      <vt:lpstr>โครงการฝึกอบรมคุณธรรมและจริยธรรมแก่ผู้บริหาร สมาชิก และพนักงานเทศบาล</vt:lpstr>
      <vt:lpstr>โครงการประกวดคำขวัญต่อต้านการทุจริต</vt:lpstr>
      <vt:lpstr>กิจกรรมการติดป้ายประชาสัมพันธ์กรณีพบเห็นการทุจริต</vt:lpstr>
      <vt:lpstr>ด้านจิตอาสา </vt:lpstr>
      <vt:lpstr>โครงการชุมชนสะอาด</vt:lpstr>
      <vt:lpstr>โครงการฝึกอบรมและปลูกจิตสำนึกร่วมกันอนุรักษ์ทรัพยากรธรรมชาติและสิ่งแวดล้อมในเขตเทศบาล</vt:lpstr>
      <vt:lpstr>กิจกรรมตามโครงการท้องถิ่นไทยใส่ใจความสะอาด  คนในชาติมีความสุข  (Big Cleaning Day)</vt:lpstr>
      <vt:lpstr>ด้านอื่นๆ </vt:lpstr>
      <vt:lpstr>ด้านอื่นๆ </vt:lpstr>
      <vt:lpstr>ด้านอื่นๆ </vt:lpstr>
      <vt:lpstr>ภายใต้วิสัยทัศน์ : “ตากใบเมืองน่าอยู่   ประตูการค้าชายแดน”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แผนแม่บทส่งเสริมคุณธรรม  เทศบาลเมืองตากใบ</dc:title>
  <dc:creator>Windows User</dc:creator>
  <cp:lastModifiedBy>Windows User</cp:lastModifiedBy>
  <cp:revision>18</cp:revision>
  <cp:lastPrinted>2018-11-09T05:02:28Z</cp:lastPrinted>
  <dcterms:created xsi:type="dcterms:W3CDTF">2018-11-08T04:56:54Z</dcterms:created>
  <dcterms:modified xsi:type="dcterms:W3CDTF">2018-11-09T05:03:51Z</dcterms:modified>
</cp:coreProperties>
</file>